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60" autoAdjust="0"/>
  </p:normalViewPr>
  <p:slideViewPr>
    <p:cSldViewPr>
      <p:cViewPr varScale="1">
        <p:scale>
          <a:sx n="51" d="100"/>
          <a:sy n="51" d="100"/>
        </p:scale>
        <p:origin x="1262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6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60000">
              <a:srgbClr val="FFFF00"/>
            </a:gs>
            <a:gs pos="100000">
              <a:srgbClr val="7030A0"/>
            </a:gs>
          </a:gsLst>
          <a:path path="circle">
            <a:fillToRect l="20000" t="10000" r="20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769423A-6667-48A2-B9E7-797585D3FB51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A8F9EC-3B4D-4CFB-85E5-3CFD0ED4518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84975" cy="1368152"/>
          </a:xfrm>
        </p:spPr>
        <p:txBody>
          <a:bodyPr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внешкольной работы»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Володарского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Брянска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683568" y="2420888"/>
            <a:ext cx="7992888" cy="237626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+mj-lt"/>
              </a:rPr>
              <a:t>Тема: «Формирование целостного воспитательного пространства в летнем оздоровительном лагере с дневным пребыванием</a:t>
            </a:r>
            <a:r>
              <a:rPr lang="ru-RU" sz="3200" b="1" dirty="0" smtClean="0">
                <a:latin typeface="+mj-lt"/>
              </a:rPr>
              <a:t>»</a:t>
            </a:r>
            <a:r>
              <a:rPr lang="ru-RU" sz="32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+mj-lt"/>
              </a:rPr>
              <a:t> </a:t>
            </a:r>
            <a:endParaRPr lang="ru-RU" dirty="0">
              <a:latin typeface="+mj-lt"/>
            </a:endParaRP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1259632" y="5661025"/>
            <a:ext cx="6984776" cy="93662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Баранова Лариса Михайловна </a:t>
            </a:r>
          </a:p>
          <a:p>
            <a:pPr marL="4572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педагог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3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sz="3200" kern="0" dirty="0">
                <a:effectLst/>
                <a:ea typeface="Calibri"/>
              </a:rPr>
              <a:t>Этап 1 «Безопасность» </a:t>
            </a:r>
            <a:r>
              <a:rPr lang="ru-RU" sz="3200" kern="0" dirty="0" smtClean="0">
                <a:effectLst/>
                <a:ea typeface="Calibri"/>
              </a:rPr>
              <a:t/>
            </a:r>
            <a:br>
              <a:rPr lang="ru-RU" sz="3200" kern="0" dirty="0" smtClean="0">
                <a:effectLst/>
                <a:ea typeface="Calibri"/>
              </a:rPr>
            </a:br>
            <a:r>
              <a:rPr lang="ru-RU" sz="3200" kern="0" dirty="0" smtClean="0">
                <a:effectLst/>
                <a:ea typeface="Calibri"/>
              </a:rPr>
              <a:t>(</a:t>
            </a:r>
            <a:r>
              <a:rPr lang="ru-RU" sz="3200" i="1" kern="0" dirty="0">
                <a:effectLst/>
                <a:ea typeface="Calibri"/>
              </a:rPr>
              <a:t>экологическое направление и БЖД</a:t>
            </a:r>
            <a:r>
              <a:rPr lang="ru-RU" sz="3200" kern="0" dirty="0">
                <a:effectLst/>
                <a:ea typeface="Calibri"/>
              </a:rPr>
              <a:t>)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55104"/>
            <a:ext cx="5040560" cy="42941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80420"/>
            <a:ext cx="3168352" cy="444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1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kern="0" dirty="0" smtClean="0">
                <a:effectLst/>
                <a:ea typeface="Calibri"/>
              </a:rPr>
              <a:t>Этап 2 «Совет теней» </a:t>
            </a:r>
            <a:br>
              <a:rPr lang="ru-RU" sz="3200" b="1" kern="0" dirty="0" smtClean="0">
                <a:effectLst/>
                <a:ea typeface="Calibri"/>
              </a:rPr>
            </a:br>
            <a:r>
              <a:rPr lang="ru-RU" sz="3200" b="1" kern="0" dirty="0" smtClean="0">
                <a:effectLst/>
                <a:ea typeface="Calibri"/>
              </a:rPr>
              <a:t>(естественно-научное направление)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34" b="27660"/>
          <a:stretch/>
        </p:blipFill>
        <p:spPr>
          <a:xfrm>
            <a:off x="243557" y="4221088"/>
            <a:ext cx="4184427" cy="24482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71" r="7895"/>
          <a:stretch/>
        </p:blipFill>
        <p:spPr>
          <a:xfrm>
            <a:off x="194702" y="1556792"/>
            <a:ext cx="4233282" cy="24208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64904"/>
            <a:ext cx="4176464" cy="309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5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effectLst/>
                <a:ea typeface="Calibri"/>
              </a:rPr>
              <a:t>Этап № 3 «Память поколений» </a:t>
            </a:r>
            <a:br>
              <a:rPr lang="ru-RU" sz="3200" b="1" dirty="0" smtClean="0">
                <a:effectLst/>
                <a:ea typeface="Calibri"/>
              </a:rPr>
            </a:br>
            <a:r>
              <a:rPr lang="ru-RU" sz="3200" b="1" dirty="0" smtClean="0">
                <a:effectLst/>
                <a:ea typeface="Calibri"/>
              </a:rPr>
              <a:t>(</a:t>
            </a:r>
            <a:r>
              <a:rPr lang="ru-RU" sz="3200" b="1" i="1" dirty="0" smtClean="0">
                <a:effectLst/>
                <a:ea typeface="Calibri"/>
              </a:rPr>
              <a:t>духовно-нравственное направление</a:t>
            </a:r>
            <a:r>
              <a:rPr lang="ru-RU" sz="3200" b="1" dirty="0" smtClean="0">
                <a:effectLst/>
                <a:ea typeface="Calibri"/>
              </a:rPr>
              <a:t>)</a:t>
            </a:r>
            <a:r>
              <a:rPr lang="ru-RU" sz="3200" dirty="0" smtClean="0">
                <a:effectLst/>
                <a:ea typeface="Times New Roman"/>
              </a:rPr>
              <a:t/>
            </a:r>
            <a:br>
              <a:rPr lang="ru-RU" sz="3200" dirty="0" smtClean="0">
                <a:effectLst/>
                <a:ea typeface="Times New Roman"/>
              </a:rPr>
            </a:br>
            <a:endParaRPr lang="ru-RU" sz="3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" r="9046" b="19456"/>
          <a:stretch/>
        </p:blipFill>
        <p:spPr>
          <a:xfrm>
            <a:off x="179513" y="1472048"/>
            <a:ext cx="4536504" cy="251864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" t="24444" r="6135"/>
          <a:stretch/>
        </p:blipFill>
        <p:spPr>
          <a:xfrm>
            <a:off x="4932040" y="1472048"/>
            <a:ext cx="4032447" cy="25186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12" r="4125"/>
          <a:stretch/>
        </p:blipFill>
        <p:spPr>
          <a:xfrm>
            <a:off x="2195736" y="4080332"/>
            <a:ext cx="5040560" cy="266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7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188640"/>
            <a:ext cx="9612560" cy="1084982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effectLst/>
                <a:ea typeface="Calibri"/>
              </a:rPr>
              <a:t>Этап № 4 «Тайны творчества» </a:t>
            </a:r>
            <a:br>
              <a:rPr lang="ru-RU" sz="3200" b="1" dirty="0" smtClean="0">
                <a:effectLst/>
                <a:ea typeface="Calibri"/>
              </a:rPr>
            </a:br>
            <a:r>
              <a:rPr lang="ru-RU" sz="3200" b="1" dirty="0" smtClean="0">
                <a:effectLst/>
                <a:ea typeface="Calibri"/>
              </a:rPr>
              <a:t>(</a:t>
            </a:r>
            <a:r>
              <a:rPr lang="ru-RU" sz="3200" b="1" i="1" dirty="0" smtClean="0">
                <a:effectLst/>
                <a:ea typeface="Calibri"/>
              </a:rPr>
              <a:t>художественно – эстетическое направление</a:t>
            </a:r>
            <a:r>
              <a:rPr lang="ru-RU" sz="3200" b="1" dirty="0" smtClean="0">
                <a:effectLst/>
                <a:ea typeface="Calibri"/>
              </a:rPr>
              <a:t>)</a:t>
            </a:r>
            <a:r>
              <a:rPr lang="ru-RU" sz="3200" dirty="0" smtClean="0">
                <a:effectLst/>
                <a:ea typeface="Times New Roman"/>
              </a:rPr>
              <a:t/>
            </a:r>
            <a:br>
              <a:rPr lang="ru-RU" sz="3200" dirty="0" smtClean="0">
                <a:effectLst/>
                <a:ea typeface="Times New Roman"/>
              </a:rPr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70502"/>
            <a:ext cx="4176464" cy="24482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" t="12398" r="3163"/>
          <a:stretch/>
        </p:blipFill>
        <p:spPr>
          <a:xfrm>
            <a:off x="1835696" y="1772816"/>
            <a:ext cx="4032448" cy="23813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420619"/>
            <a:ext cx="2808312" cy="370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0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4" r="9860" b="13980"/>
          <a:stretch/>
        </p:blipFill>
        <p:spPr>
          <a:xfrm>
            <a:off x="3059832" y="3645024"/>
            <a:ext cx="5904656" cy="30963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41784"/>
            <a:ext cx="8352928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kern="0" dirty="0" smtClean="0">
                <a:effectLst/>
                <a:ea typeface="Calibri"/>
              </a:rPr>
              <a:t>Этап №  5 «Сокровищница» (</a:t>
            </a:r>
            <a:r>
              <a:rPr lang="ru-RU" sz="3200" b="1" i="1" kern="0" dirty="0" smtClean="0">
                <a:effectLst/>
                <a:ea typeface="Calibri"/>
              </a:rPr>
              <a:t>культурологическое направление</a:t>
            </a:r>
            <a:r>
              <a:rPr lang="ru-RU" sz="3200" b="1" kern="0" dirty="0" smtClean="0">
                <a:effectLst/>
                <a:ea typeface="Calibri"/>
              </a:rPr>
              <a:t>)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r="4803" b="22857"/>
          <a:stretch/>
        </p:blipFill>
        <p:spPr>
          <a:xfrm>
            <a:off x="251520" y="1484784"/>
            <a:ext cx="4896544" cy="2817639"/>
          </a:xfrm>
        </p:spPr>
      </p:pic>
    </p:spTree>
    <p:extLst>
      <p:ext uri="{BB962C8B-B14F-4D97-AF65-F5344CB8AC3E}">
        <p14:creationId xmlns:p14="http://schemas.microsoft.com/office/powerpoint/2010/main" val="27973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228998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effectLst/>
                <a:ea typeface="Calibri"/>
              </a:rPr>
              <a:t>Этап № 6 «Испытания»</a:t>
            </a:r>
            <a:r>
              <a:rPr lang="ru-RU" sz="3200" b="1" i="1" dirty="0" smtClean="0">
                <a:effectLst/>
                <a:ea typeface="Calibri"/>
              </a:rPr>
              <a:t> (спортивно – оздоровительное направление)</a:t>
            </a:r>
            <a:r>
              <a:rPr lang="ru-RU" sz="3200" dirty="0" smtClean="0">
                <a:effectLst/>
                <a:ea typeface="Times New Roman"/>
              </a:rPr>
              <a:t/>
            </a:r>
            <a:br>
              <a:rPr lang="ru-RU" sz="3200" dirty="0" smtClean="0">
                <a:effectLst/>
                <a:ea typeface="Times New Roman"/>
              </a:rPr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29133"/>
            <a:ext cx="5088565" cy="253191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988568"/>
            <a:ext cx="5088565" cy="2703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126" y="1844548"/>
            <a:ext cx="3024336" cy="428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5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476672"/>
            <a:ext cx="6400800" cy="10081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Благодарности родителей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85422"/>
            <a:ext cx="2713360" cy="50905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285422"/>
            <a:ext cx="2592288" cy="50905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285422"/>
            <a:ext cx="2520280" cy="50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4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88640"/>
            <a:ext cx="6512511" cy="648072"/>
          </a:xfrm>
        </p:spPr>
        <p:txBody>
          <a:bodyPr/>
          <a:lstStyle/>
          <a:p>
            <a:pPr algn="ctr"/>
            <a:r>
              <a:rPr lang="ru-RU" sz="2800" dirty="0" smtClean="0"/>
              <a:t>Результативность работы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27693107"/>
              </p:ext>
            </p:extLst>
          </p:nvPr>
        </p:nvGraphicFramePr>
        <p:xfrm>
          <a:off x="179512" y="836712"/>
          <a:ext cx="5040559" cy="5911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1440160"/>
                <a:gridCol w="1872207"/>
              </a:tblGrid>
              <a:tr h="9332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 dirty="0">
                          <a:effectLst/>
                        </a:rPr>
                        <a:t>Планируемые результаты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>
                          <a:effectLst/>
                        </a:rPr>
                        <a:t>Диагностический инструментарий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>
                          <a:effectLst/>
                        </a:rPr>
                        <a:t>Цель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998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 dirty="0">
                          <a:effectLst/>
                        </a:rPr>
                        <a:t>Развиты: внимание, память, мышление, воображение, фантазия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 dirty="0">
                          <a:effectLst/>
                        </a:rPr>
                        <a:t>Наблюдение за выполнением </a:t>
                      </a:r>
                      <a:r>
                        <a:rPr lang="ru-RU" sz="1600" dirty="0" smtClean="0">
                          <a:effectLst/>
                        </a:rPr>
                        <a:t>заданий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 dirty="0">
                          <a:effectLst/>
                        </a:rPr>
                        <a:t>Цель: определение уровня развития психических процессов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220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>
                          <a:effectLst/>
                        </a:rPr>
                        <a:t>Творческие способности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 dirty="0">
                          <a:effectLst/>
                        </a:rPr>
                        <a:t>Участие в конкурсах, соревнованиях.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 dirty="0">
                          <a:effectLst/>
                        </a:rPr>
                        <a:t>Цель: выявление умения работать в команде и добиваться личных результатов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331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>
                          <a:effectLst/>
                        </a:rPr>
                        <a:t>Коммуникативные навыки группового общения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Наблюдение (Методика оценки уровня общительности (тест В.Ф. </a:t>
                      </a:r>
                      <a:r>
                        <a:rPr lang="ru-RU" sz="1600" dirty="0" err="1">
                          <a:effectLst/>
                        </a:rPr>
                        <a:t>Ряховского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380865" algn="l"/>
                        </a:tabLst>
                      </a:pPr>
                      <a:r>
                        <a:rPr lang="ru-RU" sz="1600" dirty="0">
                          <a:effectLst/>
                        </a:rPr>
                        <a:t>Цель: определение уровня форсированности культуры поведения в коллективе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836712"/>
            <a:ext cx="3384376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3547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1030</TotalTime>
  <Words>156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Courier New</vt:lpstr>
      <vt:lpstr>Georgia</vt:lpstr>
      <vt:lpstr>Times New Roman</vt:lpstr>
      <vt:lpstr>Trebuchet MS</vt:lpstr>
      <vt:lpstr>Воздушный поток</vt:lpstr>
      <vt:lpstr>Муниципальное бюджетное учреждение дополнительного образования «Центр внешкольной работы»  Володарского района г. Брянска</vt:lpstr>
      <vt:lpstr>Этап 1 «Безопасность»  (экологическое направление и БЖД)</vt:lpstr>
      <vt:lpstr>Этап 2 «Совет теней»  (естественно-научное направление)</vt:lpstr>
      <vt:lpstr>Этап № 3 «Память поколений»  (духовно-нравственное направление) </vt:lpstr>
      <vt:lpstr>Этап № 4 «Тайны творчества»  (художественно – эстетическое направление) </vt:lpstr>
      <vt:lpstr>Этап №  5 «Сокровищница» (культурологическое направление)</vt:lpstr>
      <vt:lpstr>Этап № 6 «Испытания» (спортивно – оздоровительное направление) </vt:lpstr>
      <vt:lpstr>Презентация PowerPoint</vt:lpstr>
      <vt:lpstr>Результативность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28</cp:revision>
  <dcterms:created xsi:type="dcterms:W3CDTF">2025-03-20T21:39:14Z</dcterms:created>
  <dcterms:modified xsi:type="dcterms:W3CDTF">2025-03-24T12:31:59Z</dcterms:modified>
</cp:coreProperties>
</file>